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7" r:id="rId3"/>
    <p:sldId id="278" r:id="rId4"/>
    <p:sldId id="274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9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D39"/>
    <a:srgbClr val="578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2F43C4-820D-48DA-B54A-1563D78C3293}" v="4" dt="2025-02-17T12:25:32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77" autoAdjust="0"/>
  </p:normalViewPr>
  <p:slideViewPr>
    <p:cSldViewPr snapToGrid="0">
      <p:cViewPr varScale="1">
        <p:scale>
          <a:sx n="61" d="100"/>
          <a:sy n="61" d="100"/>
        </p:scale>
        <p:origin x="105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ishti Chetty" userId="5cda878a-1727-4685-ba2b-d32c46fddd4a" providerId="ADAL" clId="{BE2F43C4-820D-48DA-B54A-1563D78C3293}"/>
    <pc:docChg chg="undo custSel addSld modSld">
      <pc:chgData name="Srishti Chetty" userId="5cda878a-1727-4685-ba2b-d32c46fddd4a" providerId="ADAL" clId="{BE2F43C4-820D-48DA-B54A-1563D78C3293}" dt="2025-02-17T12:26:51.236" v="95" actId="122"/>
      <pc:docMkLst>
        <pc:docMk/>
      </pc:docMkLst>
      <pc:sldChg chg="addSp delSp modSp new mod">
        <pc:chgData name="Srishti Chetty" userId="5cda878a-1727-4685-ba2b-d32c46fddd4a" providerId="ADAL" clId="{BE2F43C4-820D-48DA-B54A-1563D78C3293}" dt="2025-02-17T12:26:51.236" v="95" actId="122"/>
        <pc:sldMkLst>
          <pc:docMk/>
          <pc:sldMk cId="1377555929" sldId="279"/>
        </pc:sldMkLst>
        <pc:spChg chg="mod">
          <ac:chgData name="Srishti Chetty" userId="5cda878a-1727-4685-ba2b-d32c46fddd4a" providerId="ADAL" clId="{BE2F43C4-820D-48DA-B54A-1563D78C3293}" dt="2025-02-17T12:04:05.755" v="14" actId="20577"/>
          <ac:spMkLst>
            <pc:docMk/>
            <pc:sldMk cId="1377555929" sldId="279"/>
            <ac:spMk id="2" creationId="{B2C84FEF-887B-13B6-2E5E-7E23D6F01271}"/>
          </ac:spMkLst>
        </pc:spChg>
        <pc:spChg chg="del">
          <ac:chgData name="Srishti Chetty" userId="5cda878a-1727-4685-ba2b-d32c46fddd4a" providerId="ADAL" clId="{BE2F43C4-820D-48DA-B54A-1563D78C3293}" dt="2025-02-17T12:04:18.695" v="15" actId="3680"/>
          <ac:spMkLst>
            <pc:docMk/>
            <pc:sldMk cId="1377555929" sldId="279"/>
            <ac:spMk id="3" creationId="{6C43B8B4-76A0-0351-EE67-7585BF822E31}"/>
          </ac:spMkLst>
        </pc:spChg>
        <pc:graphicFrameChg chg="add mod ord modGraphic">
          <ac:chgData name="Srishti Chetty" userId="5cda878a-1727-4685-ba2b-d32c46fddd4a" providerId="ADAL" clId="{BE2F43C4-820D-48DA-B54A-1563D78C3293}" dt="2025-02-17T12:26:51.236" v="95" actId="122"/>
          <ac:graphicFrameMkLst>
            <pc:docMk/>
            <pc:sldMk cId="1377555929" sldId="279"/>
            <ac:graphicFrameMk id="4" creationId="{9D23CF51-E8DC-E82A-7437-85E1AB9AB59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FF5E9-B3CC-4B64-ABB1-B4458EA63382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5D8B7-259A-47E6-AE40-365E57B2AF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15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8496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31844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98482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357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680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7751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26579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can’t get this one cos it says course unavailable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148185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Neither</a:t>
            </a:r>
            <a:r>
              <a:rPr lang="en-AU" baseline="0" dirty="0"/>
              <a:t> can I get this one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3370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Can’t get this 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645450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04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74232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6144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800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419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47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620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60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11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72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46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373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29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05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68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75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25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784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585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072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17/02/2025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4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handbook.curtin.edu.a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9062" y="806335"/>
            <a:ext cx="9144000" cy="3117272"/>
          </a:xfrm>
        </p:spPr>
        <p:txBody>
          <a:bodyPr>
            <a:normAutofit/>
          </a:bodyPr>
          <a:lstStyle/>
          <a:p>
            <a:r>
              <a:rPr lang="en-AU" sz="8000" u="sng" dirty="0">
                <a:latin typeface="Century Gothic" panose="020B0502020202020204" pitchFamily="34" charset="0"/>
              </a:rPr>
              <a:t>OASIS</a:t>
            </a:r>
            <a:br>
              <a:rPr lang="en-AU" sz="8000" u="sng" dirty="0">
                <a:latin typeface="Century Gothic" panose="020B0502020202020204" pitchFamily="34" charset="0"/>
              </a:rPr>
            </a:br>
            <a:br>
              <a:rPr lang="en-AU" dirty="0">
                <a:latin typeface="Century Gothic" panose="020B0502020202020204" pitchFamily="34" charset="0"/>
              </a:rPr>
            </a:br>
            <a:r>
              <a:rPr lang="en-AU" dirty="0">
                <a:latin typeface="Century Gothic" panose="020B0502020202020204" pitchFamily="34" charset="0"/>
              </a:rPr>
              <a:t>Unit Enrolment Guide</a:t>
            </a:r>
          </a:p>
        </p:txBody>
      </p:sp>
    </p:spTree>
    <p:extLst>
      <p:ext uri="{BB962C8B-B14F-4D97-AF65-F5344CB8AC3E}">
        <p14:creationId xmlns:p14="http://schemas.microsoft.com/office/powerpoint/2010/main" val="37224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212" y="2533546"/>
            <a:ext cx="10052713" cy="3847589"/>
          </a:xfrm>
        </p:spPr>
        <p:txBody>
          <a:bodyPr>
            <a:normAutofit/>
          </a:bodyPr>
          <a:lstStyle/>
          <a:p>
            <a:r>
              <a:rPr lang="en-US" b="1" dirty="0"/>
              <a:t>Core units – Important units which are part of your degree and should be completed when available</a:t>
            </a:r>
          </a:p>
          <a:p>
            <a:r>
              <a:rPr lang="en-US" b="1" dirty="0"/>
              <a:t>Prerequisites – Units to be completed first before taking a higher-level unit. This can be checked on the handbook </a:t>
            </a:r>
            <a:r>
              <a:rPr lang="en-US" b="1" dirty="0">
                <a:hlinkClick r:id="rId2"/>
              </a:rPr>
              <a:t>http://handbook.curtin.edu.au</a:t>
            </a:r>
            <a:r>
              <a:rPr lang="en-US" b="1" dirty="0"/>
              <a:t> </a:t>
            </a:r>
          </a:p>
          <a:p>
            <a:r>
              <a:rPr lang="en-US" b="1" dirty="0"/>
              <a:t>Census Dates – These dates are important to understand the withdrawal process. </a:t>
            </a:r>
          </a:p>
        </p:txBody>
      </p:sp>
    </p:spTree>
    <p:extLst>
      <p:ext uri="{BB962C8B-B14F-4D97-AF65-F5344CB8AC3E}">
        <p14:creationId xmlns:p14="http://schemas.microsoft.com/office/powerpoint/2010/main" val="102900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72E4-7FAC-BE09-6FBE-68EA60EC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676" y="933187"/>
            <a:ext cx="8918691" cy="747445"/>
          </a:xfrm>
        </p:spPr>
        <p:txBody>
          <a:bodyPr/>
          <a:lstStyle/>
          <a:p>
            <a:r>
              <a:rPr lang="en-US" b="1" dirty="0"/>
              <a:t>Census Dates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1E9FAC7-D290-0A35-2197-087AF661AA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999848"/>
              </p:ext>
            </p:extLst>
          </p:nvPr>
        </p:nvGraphicFramePr>
        <p:xfrm>
          <a:off x="569626" y="2593298"/>
          <a:ext cx="11429521" cy="3581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4905">
                  <a:extLst>
                    <a:ext uri="{9D8B030D-6E8A-4147-A177-3AD203B41FA5}">
                      <a16:colId xmlns:a16="http://schemas.microsoft.com/office/drawing/2014/main" val="1062145115"/>
                    </a:ext>
                  </a:extLst>
                </a:gridCol>
                <a:gridCol w="5424616">
                  <a:extLst>
                    <a:ext uri="{9D8B030D-6E8A-4147-A177-3AD203B41FA5}">
                      <a16:colId xmlns:a16="http://schemas.microsoft.com/office/drawing/2014/main" val="3755747300"/>
                    </a:ext>
                  </a:extLst>
                </a:gridCol>
              </a:tblGrid>
              <a:tr h="3979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4043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Start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Classes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28027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r>
                        <a:rPr lang="en-US" b="1" dirty="0"/>
                        <a:t>Last date to enroll via </a:t>
                      </a:r>
                      <a:r>
                        <a:rPr lang="en-US" b="1" dirty="0" err="1"/>
                        <a:t>Estudent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 days after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95213"/>
                  </a:ext>
                </a:extLst>
              </a:tr>
              <a:tr h="994853">
                <a:tc>
                  <a:txBody>
                    <a:bodyPr/>
                    <a:lstStyle/>
                    <a:p>
                      <a:r>
                        <a:rPr lang="en-US" b="1" dirty="0"/>
                        <a:t>Census date to withdraw without financial liability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25 days (3 weeks) after commencement date – Students will not be financially liable in case they withdraw from a unit.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24792"/>
                  </a:ext>
                </a:extLst>
              </a:tr>
              <a:tr h="994853">
                <a:tc>
                  <a:txBody>
                    <a:bodyPr/>
                    <a:lstStyle/>
                    <a:p>
                      <a:r>
                        <a:rPr lang="en-US" b="1" dirty="0"/>
                        <a:t>Census date to withdraw without academic penalty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40 days (10 weeks) after commencement date – Student gets WD on transcript and will be liable to pay full tuition fees for the unit.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21144"/>
                  </a:ext>
                </a:extLst>
              </a:tr>
              <a:tr h="397941">
                <a:tc>
                  <a:txBody>
                    <a:bodyPr/>
                    <a:lstStyle/>
                    <a:p>
                      <a:r>
                        <a:rPr lang="en-US" b="1" dirty="0"/>
                        <a:t>Results publication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Information available on student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82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64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1"/>
          <a:stretch/>
        </p:blipFill>
        <p:spPr>
          <a:xfrm>
            <a:off x="987591" y="965201"/>
            <a:ext cx="10216817" cy="55585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32202" y="1719118"/>
            <a:ext cx="3441469" cy="695529"/>
          </a:xfrm>
          <a:prstGeom prst="rect">
            <a:avLst/>
          </a:prstGeom>
          <a:solidFill>
            <a:srgbClr val="395D39"/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600" b="1" dirty="0">
                <a:solidFill>
                  <a:prstClr val="white"/>
                </a:solidFill>
                <a:cs typeface="Arial" pitchFamily="34" charset="0"/>
              </a:rPr>
              <a:t>Click on OASIS Login</a:t>
            </a:r>
          </a:p>
        </p:txBody>
      </p:sp>
      <p:sp>
        <p:nvSpPr>
          <p:cNvPr id="5" name="Oval 4"/>
          <p:cNvSpPr/>
          <p:nvPr/>
        </p:nvSpPr>
        <p:spPr>
          <a:xfrm>
            <a:off x="4470286" y="1039620"/>
            <a:ext cx="1368152" cy="396044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>
              <a:ln w="285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>
            <a:stCxn id="9" idx="0"/>
            <a:endCxn id="5" idx="5"/>
          </p:cNvCxnSpPr>
          <p:nvPr/>
        </p:nvCxnSpPr>
        <p:spPr>
          <a:xfrm flipH="1" flipV="1">
            <a:off x="5638077" y="1377665"/>
            <a:ext cx="1114860" cy="341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Go to Curtin Dubai’s homepage.</a:t>
            </a:r>
          </a:p>
        </p:txBody>
      </p:sp>
    </p:spTree>
    <p:extLst>
      <p:ext uri="{BB962C8B-B14F-4D97-AF65-F5344CB8AC3E}">
        <p14:creationId xmlns:p14="http://schemas.microsoft.com/office/powerpoint/2010/main" val="300677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/>
          <a:stretch/>
        </p:blipFill>
        <p:spPr bwMode="auto">
          <a:xfrm>
            <a:off x="1342014" y="1130300"/>
            <a:ext cx="9507972" cy="516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Log in to OASIS.</a:t>
            </a:r>
            <a:endParaRPr lang="en-A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875599" y="2793760"/>
            <a:ext cx="23949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Available on offer letter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49922" y="3008910"/>
            <a:ext cx="525677" cy="337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2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1"/>
          <a:stretch/>
        </p:blipFill>
        <p:spPr>
          <a:xfrm>
            <a:off x="1041926" y="852494"/>
            <a:ext cx="9978887" cy="5384818"/>
          </a:xfrm>
        </p:spPr>
      </p:pic>
      <p:sp>
        <p:nvSpPr>
          <p:cNvPr id="12" name="Rectangle 11"/>
          <p:cNvSpPr/>
          <p:nvPr/>
        </p:nvSpPr>
        <p:spPr>
          <a:xfrm>
            <a:off x="2030844" y="1709530"/>
            <a:ext cx="778616" cy="2733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1686006" y="4700104"/>
            <a:ext cx="1574029" cy="3179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31235" y="2292627"/>
            <a:ext cx="9104243" cy="2160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99856" y="2706656"/>
            <a:ext cx="4826282" cy="10801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the ‘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My Studies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tab</a:t>
            </a: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>
          <a:xfrm flipH="1" flipV="1">
            <a:off x="2809460" y="1842052"/>
            <a:ext cx="1990396" cy="1404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1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117407" y="450836"/>
            <a:ext cx="10147752" cy="5501976"/>
          </a:xfrm>
        </p:spPr>
      </p:pic>
      <p:sp>
        <p:nvSpPr>
          <p:cNvPr id="5" name="Rectangle 4"/>
          <p:cNvSpPr/>
          <p:nvPr/>
        </p:nvSpPr>
        <p:spPr>
          <a:xfrm>
            <a:off x="1603513" y="2531165"/>
            <a:ext cx="1815548" cy="10204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cxnSp>
        <p:nvCxnSpPr>
          <p:cNvPr id="10" name="Straight Arrow Connector 9"/>
          <p:cNvCxnSpPr>
            <a:stCxn id="7" idx="1"/>
          </p:cNvCxnSpPr>
          <p:nvPr/>
        </p:nvCxnSpPr>
        <p:spPr>
          <a:xfrm flipH="1">
            <a:off x="3419061" y="2686509"/>
            <a:ext cx="2340131" cy="334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59192" y="217119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72448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A separate window for </a:t>
            </a:r>
            <a:r>
              <a:rPr lang="en-AU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will pop up.</a:t>
            </a:r>
            <a:endParaRPr lang="en-AU" sz="25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44574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ectangle 15"/>
          <p:cNvSpPr/>
          <p:nvPr/>
        </p:nvSpPr>
        <p:spPr>
          <a:xfrm>
            <a:off x="4796655" y="1829068"/>
            <a:ext cx="936105" cy="2823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3099" y="299403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the 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‘My Enrolment’ 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tab.</a:t>
            </a:r>
          </a:p>
        </p:txBody>
      </p:sp>
      <p:cxnSp>
        <p:nvCxnSpPr>
          <p:cNvPr id="18" name="Straight Arrow Connector 17"/>
          <p:cNvCxnSpPr>
            <a:stCxn id="17" idx="0"/>
            <a:endCxn id="16" idx="2"/>
          </p:cNvCxnSpPr>
          <p:nvPr/>
        </p:nvCxnSpPr>
        <p:spPr>
          <a:xfrm flipH="1" flipV="1">
            <a:off x="5264708" y="2111456"/>
            <a:ext cx="3436267" cy="8825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50670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9814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9814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68958" y="5861157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32425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4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/>
          <a:stretch/>
        </p:blipFill>
        <p:spPr bwMode="auto">
          <a:xfrm>
            <a:off x="1111170" y="692231"/>
            <a:ext cx="10121178" cy="54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85249" y="2272553"/>
            <a:ext cx="906622" cy="2248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2480604" y="3697310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‘Enrol in Units’</a:t>
            </a:r>
            <a:endParaRPr lang="en-AU" sz="2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Arrow Connector 9"/>
          <p:cNvCxnSpPr>
            <a:endCxn id="9" idx="3"/>
          </p:cNvCxnSpPr>
          <p:nvPr/>
        </p:nvCxnSpPr>
        <p:spPr>
          <a:xfrm flipH="1" flipV="1">
            <a:off x="2191871" y="2384987"/>
            <a:ext cx="2147373" cy="1312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508942" y="1107594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/>
          <a:stretch/>
        </p:blipFill>
        <p:spPr bwMode="auto">
          <a:xfrm>
            <a:off x="1129982" y="1190532"/>
            <a:ext cx="9923279" cy="54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77672" y="3334870"/>
            <a:ext cx="518775" cy="215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6446" y="3442447"/>
            <a:ext cx="6723244" cy="1280260"/>
            <a:chOff x="5016070" y="2126970"/>
            <a:chExt cx="6336419" cy="1054302"/>
          </a:xfrm>
        </p:grpSpPr>
        <p:cxnSp>
          <p:nvCxnSpPr>
            <p:cNvPr id="11" name="Straight Arrow Connector 10"/>
            <p:cNvCxnSpPr>
              <a:stCxn id="12" idx="1"/>
            </p:cNvCxnSpPr>
            <p:nvPr/>
          </p:nvCxnSpPr>
          <p:spPr>
            <a:xfrm flipH="1" flipV="1">
              <a:off x="5016070" y="2126970"/>
              <a:ext cx="1330962" cy="5714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6347033" y="2215560"/>
              <a:ext cx="5005456" cy="965712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‘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View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 to view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 Institution Terms and Conditions’</a:t>
              </a:r>
            </a:p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dirty="0">
                <a:solidFill>
                  <a:prstClr val="black"/>
                </a:solidFill>
              </a:rPr>
              <a:t>Warning message will appear for first-time users.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4472" y="1618580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7"/>
          <a:stretch/>
        </p:blipFill>
        <p:spPr bwMode="auto">
          <a:xfrm>
            <a:off x="1298080" y="1185050"/>
            <a:ext cx="9370774" cy="509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60976" y="4596745"/>
            <a:ext cx="728381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25167" y="2469354"/>
            <a:ext cx="6452069" cy="2127391"/>
            <a:chOff x="2622061" y="3086935"/>
            <a:chExt cx="6452069" cy="2127391"/>
          </a:xfrm>
          <a:solidFill>
            <a:srgbClr val="395D39"/>
          </a:solidFill>
        </p:grpSpPr>
        <p:cxnSp>
          <p:nvCxnSpPr>
            <p:cNvPr id="6" name="Straight Arrow Connector 5"/>
            <p:cNvCxnSpPr>
              <a:stCxn id="8" idx="1"/>
              <a:endCxn id="5" idx="0"/>
            </p:cNvCxnSpPr>
            <p:nvPr/>
          </p:nvCxnSpPr>
          <p:spPr>
            <a:xfrm flipH="1">
              <a:off x="2622061" y="3877101"/>
              <a:ext cx="939694" cy="133722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3561755" y="3086935"/>
              <a:ext cx="5512375" cy="1580331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and check ‘</a:t>
              </a:r>
              <a:r>
                <a:rPr lang="en-AU" sz="2400" i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I </a:t>
              </a:r>
              <a:r>
                <a:rPr lang="en-AU" sz="2400" i="1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accept these terms and conditions</a:t>
              </a:r>
              <a:r>
                <a: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’.</a:t>
              </a: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886572" y="36337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Institution Terms and Conditions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833464" y="5159499"/>
            <a:ext cx="4821649" cy="1003498"/>
            <a:chOff x="2144430" y="4041068"/>
            <a:chExt cx="4821649" cy="1003498"/>
          </a:xfrm>
          <a:solidFill>
            <a:srgbClr val="395D39"/>
          </a:solidFill>
        </p:grpSpPr>
        <p:cxnSp>
          <p:nvCxnSpPr>
            <p:cNvPr id="16" name="Straight Arrow Connector 15"/>
            <p:cNvCxnSpPr>
              <a:stCxn id="17" idx="1"/>
              <a:endCxn id="18" idx="3"/>
            </p:cNvCxnSpPr>
            <p:nvPr/>
          </p:nvCxnSpPr>
          <p:spPr>
            <a:xfrm flipH="1" flipV="1">
              <a:off x="2144430" y="4215558"/>
              <a:ext cx="1684912" cy="32725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3829342" y="4041068"/>
              <a:ext cx="3136737" cy="100349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Then click on 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‘Save’.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091147" y="5117965"/>
            <a:ext cx="742317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51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1"/>
          <a:stretch/>
        </p:blipFill>
        <p:spPr bwMode="auto">
          <a:xfrm>
            <a:off x="1200099" y="1215780"/>
            <a:ext cx="9783045" cy="533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04655" y="3080665"/>
            <a:ext cx="482453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57150">
                <a:solidFill>
                  <a:schemeClr val="tx1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Confirmation of Acceptance</a:t>
            </a:r>
          </a:p>
        </p:txBody>
      </p:sp>
    </p:spTree>
    <p:extLst>
      <p:ext uri="{BB962C8B-B14F-4D97-AF65-F5344CB8AC3E}">
        <p14:creationId xmlns:p14="http://schemas.microsoft.com/office/powerpoint/2010/main" val="2015192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/>
          <a:stretch/>
        </p:blipFill>
        <p:spPr bwMode="auto">
          <a:xfrm>
            <a:off x="1332480" y="1382135"/>
            <a:ext cx="9438402" cy="51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5520" y="172181"/>
            <a:ext cx="8568952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300" b="1" u="sng" dirty="0">
                <a:solidFill>
                  <a:prstClr val="black"/>
                </a:solidFill>
                <a:latin typeface="Calibri"/>
              </a:rPr>
              <a:t>Note:</a:t>
            </a:r>
            <a:r>
              <a:rPr lang="en-AU" sz="2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2300" dirty="0">
                <a:solidFill>
                  <a:prstClr val="black"/>
                </a:solidFill>
                <a:latin typeface="Calibri"/>
              </a:rPr>
              <a:t>Scroll down to see the units for enrolment. </a:t>
            </a:r>
          </a:p>
          <a:p>
            <a:pPr algn="ctr"/>
            <a:r>
              <a:rPr lang="en-AU" sz="2300" dirty="0">
                <a:solidFill>
                  <a:prstClr val="black"/>
                </a:solidFill>
                <a:latin typeface="Calibri"/>
              </a:rPr>
              <a:t>Only highlighted units (in teal colour) are available for enrolment.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4570" y="1716573"/>
            <a:ext cx="6130851" cy="16464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56128" y="3363010"/>
            <a:ext cx="5166221" cy="1505812"/>
            <a:chOff x="5027081" y="3305131"/>
            <a:chExt cx="5166221" cy="1505812"/>
          </a:xfrm>
        </p:grpSpPr>
        <p:cxnSp>
          <p:nvCxnSpPr>
            <p:cNvPr id="9" name="Straight Arrow Connector 8"/>
            <p:cNvCxnSpPr>
              <a:stCxn id="10" idx="0"/>
              <a:endCxn id="6" idx="2"/>
            </p:cNvCxnSpPr>
            <p:nvPr/>
          </p:nvCxnSpPr>
          <p:spPr>
            <a:xfrm flipH="1" flipV="1">
              <a:off x="6330949" y="3305131"/>
              <a:ext cx="1279243" cy="4178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027081" y="3722997"/>
              <a:ext cx="5166221" cy="1087946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the instructions in the yellow box.</a:t>
              </a:r>
              <a:endParaRPr lang="en-AU" sz="24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580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2" y="806740"/>
            <a:ext cx="10425650" cy="55429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097" y="638453"/>
            <a:ext cx="8424936" cy="1224136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2000" dirty="0">
                <a:latin typeface="+mj-lt"/>
                <a:cs typeface="Arial" pitchFamily="34" charset="0"/>
              </a:rPr>
              <a:t>Use </a:t>
            </a: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 drop down box of the selected unit, and select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‘2025,Trimester 1A, Dubai </a:t>
            </a:r>
            <a:r>
              <a:rPr lang="en-AU" sz="2000" b="1" dirty="0" err="1">
                <a:solidFill>
                  <a:srgbClr val="C00000"/>
                </a:solidFill>
                <a:latin typeface="+mj-lt"/>
                <a:cs typeface="Arial" pitchFamily="34" charset="0"/>
              </a:rPr>
              <a:t>Intern’l</a:t>
            </a:r>
            <a:r>
              <a:rPr lang="en-A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Academic City, Internal’.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Then check on the respective box to enrol.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97918" y="2304559"/>
            <a:ext cx="4733694" cy="1089902"/>
            <a:chOff x="4193781" y="2777959"/>
            <a:chExt cx="4733694" cy="1473115"/>
          </a:xfrm>
          <a:solidFill>
            <a:srgbClr val="395D39"/>
          </a:solidFill>
        </p:grpSpPr>
        <p:cxnSp>
          <p:nvCxnSpPr>
            <p:cNvPr id="14" name="Straight Arrow Connector 13"/>
            <p:cNvCxnSpPr/>
            <p:nvPr/>
          </p:nvCxnSpPr>
          <p:spPr>
            <a:xfrm>
              <a:off x="6560627" y="3574103"/>
              <a:ext cx="0" cy="676971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193781" y="2777959"/>
              <a:ext cx="4733694" cy="76066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1. Select the </a:t>
              </a:r>
              <a:r>
                <a:rPr lang="en-AU" sz="20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correct availability</a:t>
              </a:r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.</a:t>
              </a:r>
              <a:endParaRPr lang="en-AU" sz="20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38919" y="4225749"/>
            <a:ext cx="57606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984603" y="4216788"/>
            <a:ext cx="3742348" cy="1134334"/>
            <a:chOff x="8515295" y="3894284"/>
            <a:chExt cx="3742348" cy="1134334"/>
          </a:xfrm>
          <a:solidFill>
            <a:srgbClr val="395D39"/>
          </a:solidFill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1518729" y="4130505"/>
              <a:ext cx="738914" cy="61528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8515295" y="3894284"/>
              <a:ext cx="3024336" cy="1134334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</a:rPr>
                <a:t>2. Check the box on the right of the selected unit(s).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96545" y="3262428"/>
            <a:ext cx="411479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>
                <a:cs typeface="Arial" pitchFamily="34" charset="0"/>
              </a:rPr>
              <a:t>2025,Trimester 1A, Dubai </a:t>
            </a:r>
            <a:r>
              <a:rPr lang="en-AU" sz="1200" b="1" dirty="0" err="1">
                <a:cs typeface="Arial" pitchFamily="34" charset="0"/>
              </a:rPr>
              <a:t>Intern’l</a:t>
            </a:r>
            <a:r>
              <a:rPr lang="en-AU" sz="1200" b="1" dirty="0">
                <a:cs typeface="Arial" pitchFamily="34" charset="0"/>
              </a:rPr>
              <a:t> Academic City, Internal</a:t>
            </a:r>
            <a:endParaRPr lang="en-SG" sz="1200" b="1" dirty="0"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3097" y="5850773"/>
            <a:ext cx="8733906" cy="894327"/>
            <a:chOff x="1524000" y="5121423"/>
            <a:chExt cx="8733906" cy="894327"/>
          </a:xfrm>
        </p:grpSpPr>
        <p:sp>
          <p:nvSpPr>
            <p:cNvPr id="22" name="Rectangle 21"/>
            <p:cNvSpPr/>
            <p:nvPr/>
          </p:nvSpPr>
          <p:spPr>
            <a:xfrm>
              <a:off x="1524000" y="5144791"/>
              <a:ext cx="1690168" cy="48851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214168" y="5121423"/>
              <a:ext cx="7043738" cy="894327"/>
              <a:chOff x="2398165" y="4353255"/>
              <a:chExt cx="7043738" cy="894327"/>
            </a:xfrm>
            <a:solidFill>
              <a:srgbClr val="395D39"/>
            </a:solidFill>
          </p:grpSpPr>
          <p:cxnSp>
            <p:nvCxnSpPr>
              <p:cNvPr id="25" name="Straight Arrow Connector 24"/>
              <p:cNvCxnSpPr>
                <a:stCxn id="26" idx="2"/>
                <a:endCxn id="22" idx="3"/>
              </p:cNvCxnSpPr>
              <p:nvPr/>
            </p:nvCxnSpPr>
            <p:spPr>
              <a:xfrm flipH="1" flipV="1">
                <a:off x="2398165" y="4620882"/>
                <a:ext cx="3908348" cy="626700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3171122" y="4353255"/>
                <a:ext cx="6270781" cy="894327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3. 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Repeat steps 1 and 2 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for all other units you wish to enrol in. Then click on ‘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Proceed to Enrol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30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84FEF-887B-13B6-2E5E-7E23D6F0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to </a:t>
            </a:r>
            <a:r>
              <a:rPr lang="en-US" dirty="0" err="1"/>
              <a:t>Enrol</a:t>
            </a:r>
            <a:endParaRPr lang="en-AE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23CF51-E8DC-E82A-7437-85E1AB9AB5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884819"/>
              </p:ext>
            </p:extLst>
          </p:nvPr>
        </p:nvGraphicFramePr>
        <p:xfrm>
          <a:off x="804040" y="2506717"/>
          <a:ext cx="11004332" cy="395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2166">
                  <a:extLst>
                    <a:ext uri="{9D8B030D-6E8A-4147-A177-3AD203B41FA5}">
                      <a16:colId xmlns:a16="http://schemas.microsoft.com/office/drawing/2014/main" val="2992477197"/>
                    </a:ext>
                  </a:extLst>
                </a:gridCol>
                <a:gridCol w="5502166">
                  <a:extLst>
                    <a:ext uri="{9D8B030D-6E8A-4147-A177-3AD203B41FA5}">
                      <a16:colId xmlns:a16="http://schemas.microsoft.com/office/drawing/2014/main" val="3517326738"/>
                    </a:ext>
                  </a:extLst>
                </a:gridCol>
              </a:tblGrid>
              <a:tr h="791429">
                <a:tc>
                  <a:txBody>
                    <a:bodyPr/>
                    <a:lstStyle/>
                    <a:p>
                      <a:r>
                        <a:rPr lang="en-US" dirty="0"/>
                        <a:t>MBA</a:t>
                      </a:r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</a:t>
                      </a:r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764326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FNCE5008_Financial Principles and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CSEN6000_Engineering Contracts, Legislation and Quality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312585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ECOM5005_Business Analytics and Data Visualization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CSEN6001_Engineering Economics and Whole-Cost Management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586856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ECON5012_Global Managerial Economics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CSEN6003_Engineering Quality Assurance Frameworks and Applications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135811"/>
                  </a:ext>
                </a:extLst>
              </a:tr>
              <a:tr h="79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MGMT5003_Culture and Ethics in Global Business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270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55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413" y="284424"/>
            <a:ext cx="7438252" cy="936104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AU" sz="2200" b="1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Enrolment Confirmation Details: </a:t>
            </a:r>
            <a:b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</a:br>
            <a: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Check that the units selected are correct!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b="8639"/>
          <a:stretch/>
        </p:blipFill>
        <p:spPr>
          <a:xfrm>
            <a:off x="431702" y="1411412"/>
            <a:ext cx="11328596" cy="495642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0" idx="1"/>
            <a:endCxn id="11" idx="0"/>
          </p:cNvCxnSpPr>
          <p:nvPr/>
        </p:nvCxnSpPr>
        <p:spPr>
          <a:xfrm flipH="1">
            <a:off x="2883461" y="4543702"/>
            <a:ext cx="776788" cy="747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660249" y="4050988"/>
            <a:ext cx="4767631" cy="985427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‘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Enrol</a:t>
            </a: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to finalise enrolment.</a:t>
            </a:r>
            <a:endParaRPr lang="en-AU" sz="2400" u="sng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1413" y="5291531"/>
            <a:ext cx="864096" cy="4885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82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79578" y="188640"/>
            <a:ext cx="7632846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Your Unit Enrolment is now complete!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89709" y="1063749"/>
            <a:ext cx="10291155" cy="5561495"/>
            <a:chOff x="321721" y="1121938"/>
            <a:chExt cx="10671075" cy="58622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796" y="1121939"/>
              <a:ext cx="9144000" cy="586221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896201" y="1121938"/>
              <a:ext cx="2557439" cy="43766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9816" y="6491351"/>
              <a:ext cx="1440160" cy="49280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21721" y="4929445"/>
              <a:ext cx="4118095" cy="1808310"/>
              <a:chOff x="-4052880" y="3697475"/>
              <a:chExt cx="10355874" cy="1129930"/>
            </a:xfrm>
            <a:solidFill>
              <a:srgbClr val="395D39"/>
            </a:solidFill>
          </p:grpSpPr>
          <p:cxnSp>
            <p:nvCxnSpPr>
              <p:cNvPr id="27" name="Straight Arrow Connector 26"/>
              <p:cNvCxnSpPr>
                <a:stCxn id="28" idx="2"/>
                <a:endCxn id="25" idx="1"/>
              </p:cNvCxnSpPr>
              <p:nvPr/>
            </p:nvCxnSpPr>
            <p:spPr>
              <a:xfrm>
                <a:off x="986777" y="4409862"/>
                <a:ext cx="5316217" cy="417543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Rectangle 27"/>
              <p:cNvSpPr/>
              <p:nvPr/>
            </p:nvSpPr>
            <p:spPr>
              <a:xfrm>
                <a:off x="-4052880" y="3697475"/>
                <a:ext cx="10079314" cy="712388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Click here if you need to ‘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Enrol in more units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548749" y="3249987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8749" y="3983501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8749" y="4729632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8750" y="5457740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9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061641" y="1160749"/>
            <a:ext cx="10147752" cy="5501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06072" y="3190068"/>
            <a:ext cx="1979782" cy="112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14398" y="2545796"/>
            <a:ext cx="3066450" cy="9226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  <p:cxnSp>
        <p:nvCxnSpPr>
          <p:cNvPr id="10" name="Straight Arrow Connector 9"/>
          <p:cNvCxnSpPr>
            <a:stCxn id="8" idx="1"/>
            <a:endCxn id="5" idx="3"/>
          </p:cNvCxnSpPr>
          <p:nvPr/>
        </p:nvCxnSpPr>
        <p:spPr>
          <a:xfrm flipH="1">
            <a:off x="3485854" y="3007106"/>
            <a:ext cx="2328544" cy="746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506072" y="343005"/>
            <a:ext cx="8728521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If you need to retrieve your current enrolment details.</a:t>
            </a:r>
          </a:p>
        </p:txBody>
      </p:sp>
    </p:spTree>
    <p:extLst>
      <p:ext uri="{BB962C8B-B14F-4D97-AF65-F5344CB8AC3E}">
        <p14:creationId xmlns:p14="http://schemas.microsoft.com/office/powerpoint/2010/main" val="1924901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separate window for </a:t>
            </a:r>
            <a:r>
              <a:rPr lang="en-AU" sz="28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will pop up.</a:t>
            </a:r>
            <a:endParaRPr lang="en-AU" sz="2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71664" y="1957941"/>
            <a:ext cx="9361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52246" y="2101400"/>
            <a:ext cx="5074039" cy="1665387"/>
            <a:chOff x="3324992" y="1632183"/>
            <a:chExt cx="5342708" cy="1227099"/>
          </a:xfrm>
          <a:solidFill>
            <a:srgbClr val="395D39"/>
          </a:solidFill>
        </p:grpSpPr>
        <p:sp>
          <p:nvSpPr>
            <p:cNvPr id="12" name="Rectangle 11"/>
            <p:cNvSpPr/>
            <p:nvPr/>
          </p:nvSpPr>
          <p:spPr>
            <a:xfrm>
              <a:off x="5148064" y="2065952"/>
              <a:ext cx="3519636" cy="793330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the </a:t>
              </a:r>
            </a:p>
            <a:p>
              <a:pPr algn="ctr"/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‘My Enrolment’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tab.</a:t>
              </a:r>
            </a:p>
          </p:txBody>
        </p:sp>
        <p:cxnSp>
          <p:nvCxnSpPr>
            <p:cNvPr id="5" name="Straight Arrow Connector 4"/>
            <p:cNvCxnSpPr>
              <a:stCxn id="12" idx="1"/>
              <a:endCxn id="16" idx="2"/>
            </p:cNvCxnSpPr>
            <p:nvPr/>
          </p:nvCxnSpPr>
          <p:spPr>
            <a:xfrm flipH="1" flipV="1">
              <a:off x="3324992" y="1632183"/>
              <a:ext cx="1823072" cy="830434"/>
            </a:xfrm>
            <a:prstGeom prst="straightConnector1">
              <a:avLst/>
            </a:prstGeom>
            <a:grpFill/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06470" y="1859353"/>
            <a:ext cx="1091552" cy="2420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31127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7223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2920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46367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42064" y="5847710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118978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42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32027" y="653488"/>
            <a:ext cx="9518105" cy="5367801"/>
            <a:chOff x="1631505" y="833915"/>
            <a:chExt cx="8831397" cy="50101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97"/>
            <a:stretch/>
          </p:blipFill>
          <p:spPr bwMode="auto">
            <a:xfrm>
              <a:off x="1631505" y="833915"/>
              <a:ext cx="8831397" cy="501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2593616" y="2752857"/>
              <a:ext cx="3600400" cy="2035729"/>
              <a:chOff x="133512" y="2824865"/>
              <a:chExt cx="3600400" cy="2035729"/>
            </a:xfrm>
            <a:solidFill>
              <a:srgbClr val="395D39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133512" y="3564450"/>
                <a:ext cx="3600400" cy="1296144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Select 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‘View Current Enrolment’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 </a:t>
                </a:r>
              </a:p>
            </p:txBody>
          </p:sp>
          <p:cxnSp>
            <p:nvCxnSpPr>
              <p:cNvPr id="6" name="Straight Arrow Connector 5"/>
              <p:cNvCxnSpPr>
                <a:stCxn id="5" idx="0"/>
                <a:endCxn id="9" idx="2"/>
              </p:cNvCxnSpPr>
              <p:nvPr/>
            </p:nvCxnSpPr>
            <p:spPr>
              <a:xfrm flipH="1" flipV="1">
                <a:off x="337957" y="2824865"/>
                <a:ext cx="1595755" cy="739585"/>
              </a:xfrm>
              <a:prstGeom prst="straightConnector1">
                <a:avLst/>
              </a:prstGeom>
              <a:grpFill/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1775520" y="2299350"/>
              <a:ext cx="2045084" cy="45350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78411" y="5102159"/>
            <a:ext cx="8425335" cy="110799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200" dirty="0">
                <a:latin typeface="Century Gothic" panose="020B0502020202020204" pitchFamily="34" charset="0"/>
              </a:rPr>
              <a:t>If you face issues with your enrolment in OASIS, please contact Student Service Centre </a:t>
            </a:r>
            <a:r>
              <a:rPr lang="en-AU" sz="2200" b="1" dirty="0">
                <a:latin typeface="Century Gothic" panose="020B0502020202020204" pitchFamily="34" charset="0"/>
              </a:rPr>
              <a:t>studentservicecentre@curtindubai.ac.ae </a:t>
            </a:r>
          </a:p>
        </p:txBody>
      </p:sp>
    </p:spTree>
    <p:extLst>
      <p:ext uri="{BB962C8B-B14F-4D97-AF65-F5344CB8AC3E}">
        <p14:creationId xmlns:p14="http://schemas.microsoft.com/office/powerpoint/2010/main" val="2812666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626</TotalTime>
  <Words>627</Words>
  <Application>Microsoft Office PowerPoint</Application>
  <PresentationFormat>Widescreen</PresentationFormat>
  <Paragraphs>92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Ion Boardroom</vt:lpstr>
      <vt:lpstr>OASIS  Unit Enrolment Guide</vt:lpstr>
      <vt:lpstr>Important Notes</vt:lpstr>
      <vt:lpstr>Census 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the drop down box of the selected unit, and select ‘2025,Trimester 1A, Dubai Intern’l Academic City, Internal’. Then check on the respective box to enrol.</vt:lpstr>
      <vt:lpstr>Units to Enrol</vt:lpstr>
      <vt:lpstr>Enrolment Confirmation Details:  Check that the units selected are correct!</vt:lpstr>
      <vt:lpstr>PowerPoint Presentation</vt:lpstr>
      <vt:lpstr>PowerPoint Presentation</vt:lpstr>
      <vt:lpstr>PowerPoint Presentation</vt:lpstr>
      <vt:lpstr>PowerPoint Presentation</vt:lpstr>
    </vt:vector>
  </TitlesOfParts>
  <Company>Curtin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OASIS  Unit Enrolment Guide</dc:title>
  <dc:creator>Jo-Lynn ONG</dc:creator>
  <cp:lastModifiedBy>Srishti Chetty</cp:lastModifiedBy>
  <cp:revision>73</cp:revision>
  <dcterms:created xsi:type="dcterms:W3CDTF">2017-06-02T10:34:24Z</dcterms:created>
  <dcterms:modified xsi:type="dcterms:W3CDTF">2025-02-17T12:26:55Z</dcterms:modified>
</cp:coreProperties>
</file>